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36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12"/>
            <a:ext cx="5052060" cy="1602105"/>
          </a:xfrm>
          <a:custGeom>
            <a:avLst/>
            <a:gdLst/>
            <a:ahLst/>
            <a:cxnLst/>
            <a:rect l="l" t="t" r="r" b="b"/>
            <a:pathLst>
              <a:path w="5052060" h="1602105">
                <a:moveTo>
                  <a:pt x="0" y="1601990"/>
                </a:moveTo>
                <a:lnTo>
                  <a:pt x="5052009" y="1601990"/>
                </a:lnTo>
                <a:lnTo>
                  <a:pt x="5052009" y="0"/>
                </a:lnTo>
                <a:lnTo>
                  <a:pt x="0" y="0"/>
                </a:lnTo>
                <a:lnTo>
                  <a:pt x="0" y="1601990"/>
                </a:lnTo>
                <a:close/>
              </a:path>
            </a:pathLst>
          </a:custGeom>
          <a:solidFill>
            <a:srgbClr val="1B14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0899" y="462620"/>
            <a:ext cx="6681050" cy="955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3599" y="5271529"/>
            <a:ext cx="6655650" cy="24536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3599" y="4420593"/>
            <a:ext cx="3999229" cy="664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1200"/>
              </a:lnSpc>
            </a:pPr>
            <a:r>
              <a:rPr sz="1400" dirty="0">
                <a:solidFill>
                  <a:srgbClr val="1B1464"/>
                </a:solidFill>
                <a:latin typeface="Century Gothic"/>
                <a:cs typeface="Century Gothic"/>
              </a:rPr>
              <a:t>This code covers </a:t>
            </a:r>
            <a:r>
              <a:rPr sz="1400" spc="-5" dirty="0">
                <a:solidFill>
                  <a:srgbClr val="1B1464"/>
                </a:solidFill>
                <a:latin typeface="Century Gothic"/>
                <a:cs typeface="Century Gothic"/>
              </a:rPr>
              <a:t>inspection, </a:t>
            </a:r>
            <a:r>
              <a:rPr sz="1400" dirty="0">
                <a:solidFill>
                  <a:srgbClr val="1B1464"/>
                </a:solidFill>
                <a:latin typeface="Century Gothic"/>
                <a:cs typeface="Century Gothic"/>
              </a:rPr>
              <a:t>repair, </a:t>
            </a:r>
            <a:r>
              <a:rPr sz="1400" spc="-5" dirty="0">
                <a:solidFill>
                  <a:srgbClr val="1B1464"/>
                </a:solidFill>
                <a:latin typeface="Century Gothic"/>
                <a:cs typeface="Century Gothic"/>
              </a:rPr>
              <a:t>alteration,  and </a:t>
            </a:r>
            <a:r>
              <a:rPr sz="1400" dirty="0">
                <a:solidFill>
                  <a:srgbClr val="1B1464"/>
                </a:solidFill>
                <a:latin typeface="Century Gothic"/>
                <a:cs typeface="Century Gothic"/>
              </a:rPr>
              <a:t>rerating </a:t>
            </a:r>
            <a:r>
              <a:rPr sz="1400" spc="-5" dirty="0">
                <a:solidFill>
                  <a:srgbClr val="1B1464"/>
                </a:solidFill>
                <a:latin typeface="Century Gothic"/>
                <a:cs typeface="Century Gothic"/>
              </a:rPr>
              <a:t>procedures </a:t>
            </a:r>
            <a:r>
              <a:rPr sz="1400" dirty="0">
                <a:solidFill>
                  <a:srgbClr val="1B1464"/>
                </a:solidFill>
                <a:latin typeface="Century Gothic"/>
                <a:cs typeface="Century Gothic"/>
              </a:rPr>
              <a:t>for </a:t>
            </a:r>
            <a:r>
              <a:rPr sz="1400" spc="-5" dirty="0">
                <a:solidFill>
                  <a:srgbClr val="1B1464"/>
                </a:solidFill>
                <a:latin typeface="Century Gothic"/>
                <a:cs typeface="Century Gothic"/>
              </a:rPr>
              <a:t>in-service </a:t>
            </a:r>
            <a:r>
              <a:rPr sz="1400" dirty="0">
                <a:solidFill>
                  <a:srgbClr val="1B1464"/>
                </a:solidFill>
                <a:latin typeface="Century Gothic"/>
                <a:cs typeface="Century Gothic"/>
              </a:rPr>
              <a:t>metallic  </a:t>
            </a:r>
            <a:r>
              <a:rPr sz="1400" spc="-5" dirty="0">
                <a:solidFill>
                  <a:srgbClr val="1B1464"/>
                </a:solidFill>
                <a:latin typeface="Century Gothic"/>
                <a:cs typeface="Century Gothic"/>
              </a:rPr>
              <a:t>piping</a:t>
            </a:r>
            <a:r>
              <a:rPr sz="1400" spc="-95" dirty="0">
                <a:solidFill>
                  <a:srgbClr val="1B1464"/>
                </a:solidFill>
                <a:latin typeface="Century Gothic"/>
                <a:cs typeface="Century Gothic"/>
              </a:rPr>
              <a:t> </a:t>
            </a:r>
            <a:r>
              <a:rPr sz="1400" spc="-5" dirty="0">
                <a:solidFill>
                  <a:srgbClr val="1B1464"/>
                </a:solidFill>
                <a:latin typeface="Century Gothic"/>
                <a:cs typeface="Century Gothic"/>
              </a:rPr>
              <a:t>systems.</a:t>
            </a:r>
            <a:endParaRPr sz="1400" dirty="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3599" y="5271529"/>
            <a:ext cx="3820795" cy="26529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89230">
              <a:lnSpc>
                <a:spcPct val="111100"/>
              </a:lnSpc>
            </a:pPr>
            <a:r>
              <a:rPr sz="900" spc="-5" dirty="0">
                <a:latin typeface="Century Gothic"/>
                <a:cs typeface="Century Gothic"/>
              </a:rPr>
              <a:t>It </a:t>
            </a:r>
            <a:r>
              <a:rPr sz="900" dirty="0">
                <a:latin typeface="Century Gothic"/>
                <a:cs typeface="Century Gothic"/>
              </a:rPr>
              <a:t>establishes requirements </a:t>
            </a:r>
            <a:r>
              <a:rPr sz="900" spc="-5" dirty="0">
                <a:latin typeface="Century Gothic"/>
                <a:cs typeface="Century Gothic"/>
              </a:rPr>
              <a:t>and </a:t>
            </a:r>
            <a:r>
              <a:rPr sz="900" dirty="0">
                <a:latin typeface="Century Gothic"/>
                <a:cs typeface="Century Gothic"/>
              </a:rPr>
              <a:t>guidelines that </a:t>
            </a:r>
            <a:r>
              <a:rPr sz="900" spc="-5" dirty="0">
                <a:latin typeface="Century Gothic"/>
                <a:cs typeface="Century Gothic"/>
              </a:rPr>
              <a:t>allow </a:t>
            </a:r>
            <a:r>
              <a:rPr sz="900" dirty="0">
                <a:latin typeface="Century Gothic"/>
                <a:cs typeface="Century Gothic"/>
              </a:rPr>
              <a:t>owner/users  of </a:t>
            </a:r>
            <a:r>
              <a:rPr sz="900" spc="-5" dirty="0">
                <a:latin typeface="Century Gothic"/>
                <a:cs typeface="Century Gothic"/>
              </a:rPr>
              <a:t>piping systems </a:t>
            </a:r>
            <a:r>
              <a:rPr sz="900" dirty="0">
                <a:latin typeface="Century Gothic"/>
                <a:cs typeface="Century Gothic"/>
              </a:rPr>
              <a:t>to maintain the </a:t>
            </a:r>
            <a:r>
              <a:rPr sz="900" spc="-5" dirty="0">
                <a:latin typeface="Century Gothic"/>
                <a:cs typeface="Century Gothic"/>
              </a:rPr>
              <a:t>safety and </a:t>
            </a:r>
            <a:r>
              <a:rPr sz="900" dirty="0">
                <a:latin typeface="Century Gothic"/>
                <a:cs typeface="Century Gothic"/>
              </a:rPr>
              <a:t>mechanical </a:t>
            </a:r>
            <a:r>
              <a:rPr sz="900" spc="-5" dirty="0">
                <a:latin typeface="Century Gothic"/>
                <a:cs typeface="Century Gothic"/>
              </a:rPr>
              <a:t>integrity  </a:t>
            </a:r>
            <a:r>
              <a:rPr sz="900" dirty="0">
                <a:latin typeface="Century Gothic"/>
                <a:cs typeface="Century Gothic"/>
              </a:rPr>
              <a:t>of </a:t>
            </a:r>
            <a:r>
              <a:rPr sz="900" spc="-5" dirty="0">
                <a:latin typeface="Century Gothic"/>
                <a:cs typeface="Century Gothic"/>
              </a:rPr>
              <a:t>systems after </a:t>
            </a:r>
            <a:r>
              <a:rPr sz="900" dirty="0">
                <a:latin typeface="Century Gothic"/>
                <a:cs typeface="Century Gothic"/>
              </a:rPr>
              <a:t>they have </a:t>
            </a:r>
            <a:r>
              <a:rPr sz="900" spc="-5" dirty="0">
                <a:latin typeface="Century Gothic"/>
                <a:cs typeface="Century Gothic"/>
              </a:rPr>
              <a:t>been placed into</a:t>
            </a:r>
            <a:r>
              <a:rPr sz="900" spc="-65" dirty="0">
                <a:latin typeface="Century Gothic"/>
                <a:cs typeface="Century Gothic"/>
              </a:rPr>
              <a:t> </a:t>
            </a:r>
            <a:r>
              <a:rPr sz="900" spc="-5" dirty="0">
                <a:latin typeface="Century Gothic"/>
                <a:cs typeface="Century Gothic"/>
              </a:rPr>
              <a:t>service.</a:t>
            </a:r>
            <a:endParaRPr sz="9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1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900" dirty="0">
                <a:latin typeface="Century Gothic"/>
                <a:cs typeface="Century Gothic"/>
              </a:rPr>
              <a:t>This may </a:t>
            </a:r>
            <a:r>
              <a:rPr sz="900" spc="-5" dirty="0">
                <a:latin typeface="Century Gothic"/>
                <a:cs typeface="Century Gothic"/>
              </a:rPr>
              <a:t>be </a:t>
            </a:r>
            <a:r>
              <a:rPr sz="900" dirty="0">
                <a:latin typeface="Century Gothic"/>
                <a:cs typeface="Century Gothic"/>
              </a:rPr>
              <a:t>used, where </a:t>
            </a:r>
            <a:r>
              <a:rPr sz="900" spc="-5" dirty="0">
                <a:latin typeface="Century Gothic"/>
                <a:cs typeface="Century Gothic"/>
              </a:rPr>
              <a:t>practical, </a:t>
            </a:r>
            <a:r>
              <a:rPr sz="900" dirty="0">
                <a:latin typeface="Century Gothic"/>
                <a:cs typeface="Century Gothic"/>
              </a:rPr>
              <a:t>for </a:t>
            </a:r>
            <a:r>
              <a:rPr sz="900" spc="-5" dirty="0">
                <a:latin typeface="Century Gothic"/>
                <a:cs typeface="Century Gothic"/>
              </a:rPr>
              <a:t>any piping</a:t>
            </a:r>
            <a:r>
              <a:rPr sz="900" spc="-80" dirty="0">
                <a:latin typeface="Century Gothic"/>
                <a:cs typeface="Century Gothic"/>
              </a:rPr>
              <a:t> </a:t>
            </a:r>
            <a:r>
              <a:rPr sz="900" spc="-5" dirty="0">
                <a:latin typeface="Century Gothic"/>
                <a:cs typeface="Century Gothic"/>
              </a:rPr>
              <a:t>system.</a:t>
            </a:r>
            <a:endParaRPr sz="9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00" dirty="0">
              <a:latin typeface="Times New Roman"/>
              <a:cs typeface="Times New Roman"/>
            </a:endParaRPr>
          </a:p>
          <a:p>
            <a:pPr marL="12700" marR="85725">
              <a:lnSpc>
                <a:spcPct val="111100"/>
              </a:lnSpc>
            </a:pPr>
            <a:r>
              <a:rPr sz="900" dirty="0">
                <a:latin typeface="Century Gothic"/>
                <a:cs typeface="Century Gothic"/>
              </a:rPr>
              <a:t>Piping inspectors are </a:t>
            </a:r>
            <a:r>
              <a:rPr sz="900" spc="-5" dirty="0">
                <a:latin typeface="Century Gothic"/>
                <a:cs typeface="Century Gothic"/>
              </a:rPr>
              <a:t>certified </a:t>
            </a:r>
            <a:r>
              <a:rPr sz="900" dirty="0">
                <a:latin typeface="Century Gothic"/>
                <a:cs typeface="Century Gothic"/>
              </a:rPr>
              <a:t>to API </a:t>
            </a:r>
            <a:r>
              <a:rPr sz="900" spc="-5" dirty="0">
                <a:latin typeface="Century Gothic"/>
                <a:cs typeface="Century Gothic"/>
              </a:rPr>
              <a:t>570 as </a:t>
            </a:r>
            <a:r>
              <a:rPr sz="900" dirty="0">
                <a:latin typeface="Century Gothic"/>
                <a:cs typeface="Century Gothic"/>
              </a:rPr>
              <a:t>a well known</a:t>
            </a:r>
            <a:r>
              <a:rPr sz="900" spc="-40" dirty="0">
                <a:latin typeface="Century Gothic"/>
                <a:cs typeface="Century Gothic"/>
              </a:rPr>
              <a:t> </a:t>
            </a:r>
            <a:r>
              <a:rPr sz="900" dirty="0">
                <a:latin typeface="Century Gothic"/>
                <a:cs typeface="Century Gothic"/>
              </a:rPr>
              <a:t>inspection  company with a high </a:t>
            </a:r>
            <a:r>
              <a:rPr sz="900" spc="-5" dirty="0">
                <a:latin typeface="Century Gothic"/>
                <a:cs typeface="Century Gothic"/>
              </a:rPr>
              <a:t>value </a:t>
            </a:r>
            <a:r>
              <a:rPr sz="900" dirty="0">
                <a:latin typeface="Century Gothic"/>
                <a:cs typeface="Century Gothic"/>
              </a:rPr>
              <a:t>on </a:t>
            </a:r>
            <a:r>
              <a:rPr sz="900" spc="-5" dirty="0">
                <a:latin typeface="Century Gothic"/>
                <a:cs typeface="Century Gothic"/>
              </a:rPr>
              <a:t>professional skills, </a:t>
            </a:r>
            <a:r>
              <a:rPr lang="en-GB" sz="900" spc="-5" dirty="0" smtClean="0">
                <a:latin typeface="Century Gothic"/>
                <a:cs typeface="Century Gothic"/>
              </a:rPr>
              <a:t>Murban </a:t>
            </a:r>
            <a:r>
              <a:rPr sz="900" dirty="0" smtClean="0">
                <a:latin typeface="Century Gothic"/>
                <a:cs typeface="Century Gothic"/>
              </a:rPr>
              <a:t>Inspection  </a:t>
            </a:r>
            <a:r>
              <a:rPr sz="900" dirty="0">
                <a:latin typeface="Century Gothic"/>
                <a:cs typeface="Century Gothic"/>
              </a:rPr>
              <a:t>Services Co., Ltd, </a:t>
            </a:r>
            <a:r>
              <a:rPr lang="en-GB" sz="900" dirty="0" smtClean="0">
                <a:latin typeface="Century Gothic"/>
                <a:cs typeface="Century Gothic"/>
              </a:rPr>
              <a:t> </a:t>
            </a:r>
            <a:r>
              <a:rPr sz="900" dirty="0" smtClean="0">
                <a:latin typeface="Century Gothic"/>
                <a:cs typeface="Century Gothic"/>
              </a:rPr>
              <a:t>provide </a:t>
            </a:r>
            <a:r>
              <a:rPr sz="900" dirty="0">
                <a:latin typeface="Century Gothic"/>
                <a:cs typeface="Century Gothic"/>
              </a:rPr>
              <a:t>API </a:t>
            </a:r>
            <a:r>
              <a:rPr sz="900" spc="-5" dirty="0">
                <a:latin typeface="Century Gothic"/>
                <a:cs typeface="Century Gothic"/>
              </a:rPr>
              <a:t>570 </a:t>
            </a:r>
            <a:r>
              <a:rPr sz="900" dirty="0">
                <a:latin typeface="Century Gothic"/>
                <a:cs typeface="Century Gothic"/>
              </a:rPr>
              <a:t>Pipeline Inspection and  </a:t>
            </a:r>
            <a:r>
              <a:rPr sz="900" spc="-5" dirty="0" smtClean="0">
                <a:latin typeface="Century Gothic"/>
                <a:cs typeface="Century Gothic"/>
              </a:rPr>
              <a:t>Certification</a:t>
            </a:r>
            <a:r>
              <a:rPr lang="en-GB" sz="900" spc="-5" dirty="0" smtClean="0">
                <a:latin typeface="Century Gothic"/>
                <a:cs typeface="Century Gothic"/>
              </a:rPr>
              <a:t> services within Kenya and around the world.</a:t>
            </a:r>
            <a:endParaRPr sz="9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00" dirty="0">
              <a:latin typeface="Times New Roman"/>
              <a:cs typeface="Times New Roman"/>
            </a:endParaRPr>
          </a:p>
          <a:p>
            <a:pPr marL="12700" marR="683260">
              <a:lnSpc>
                <a:spcPct val="111100"/>
              </a:lnSpc>
            </a:pPr>
            <a:r>
              <a:rPr sz="900" dirty="0">
                <a:latin typeface="Century Gothic"/>
                <a:cs typeface="Century Gothic"/>
              </a:rPr>
              <a:t>Accuracy </a:t>
            </a:r>
            <a:r>
              <a:rPr sz="900" spc="-5" dirty="0">
                <a:latin typeface="Century Gothic"/>
                <a:cs typeface="Century Gothic"/>
              </a:rPr>
              <a:t>is </a:t>
            </a:r>
            <a:r>
              <a:rPr sz="900" dirty="0">
                <a:latin typeface="Century Gothic"/>
                <a:cs typeface="Century Gothic"/>
              </a:rPr>
              <a:t>ensured </a:t>
            </a:r>
            <a:r>
              <a:rPr sz="900" spc="-5" dirty="0">
                <a:latin typeface="Century Gothic"/>
                <a:cs typeface="Century Gothic"/>
              </a:rPr>
              <a:t>by </a:t>
            </a:r>
            <a:r>
              <a:rPr sz="900" dirty="0">
                <a:latin typeface="Century Gothic"/>
                <a:cs typeface="Century Gothic"/>
              </a:rPr>
              <a:t>the use of high technology</a:t>
            </a:r>
            <a:r>
              <a:rPr sz="900" spc="-105" dirty="0">
                <a:latin typeface="Century Gothic"/>
                <a:cs typeface="Century Gothic"/>
              </a:rPr>
              <a:t> </a:t>
            </a:r>
            <a:r>
              <a:rPr sz="900" spc="-5" dirty="0">
                <a:latin typeface="Century Gothic"/>
                <a:cs typeface="Century Gothic"/>
              </a:rPr>
              <a:t>data  acquisition </a:t>
            </a:r>
            <a:r>
              <a:rPr sz="900" dirty="0">
                <a:latin typeface="Century Gothic"/>
                <a:cs typeface="Century Gothic"/>
              </a:rPr>
              <a:t>equipment giving certainty of </a:t>
            </a:r>
            <a:r>
              <a:rPr sz="900" spc="-5" dirty="0">
                <a:latin typeface="Century Gothic"/>
                <a:cs typeface="Century Gothic"/>
              </a:rPr>
              <a:t>data</a:t>
            </a:r>
            <a:r>
              <a:rPr sz="900" spc="-95" dirty="0">
                <a:latin typeface="Century Gothic"/>
                <a:cs typeface="Century Gothic"/>
              </a:rPr>
              <a:t> </a:t>
            </a:r>
            <a:r>
              <a:rPr sz="900" spc="-5" dirty="0">
                <a:latin typeface="Century Gothic"/>
                <a:cs typeface="Century Gothic"/>
              </a:rPr>
              <a:t>integrity</a:t>
            </a:r>
            <a:r>
              <a:rPr sz="900" spc="-5" dirty="0" smtClean="0">
                <a:latin typeface="Century Gothic"/>
                <a:cs typeface="Century Gothic"/>
              </a:rPr>
              <a:t>.</a:t>
            </a:r>
            <a:endParaRPr lang="en-GB" sz="900" spc="-5" dirty="0" smtClean="0">
              <a:latin typeface="Century Gothic"/>
              <a:cs typeface="Century Gothic"/>
            </a:endParaRPr>
          </a:p>
          <a:p>
            <a:pPr marL="12700" marR="683260">
              <a:lnSpc>
                <a:spcPct val="111100"/>
              </a:lnSpc>
            </a:pPr>
            <a:endParaRPr sz="900" dirty="0">
              <a:latin typeface="Century Gothic"/>
              <a:cs typeface="Century Gothic"/>
            </a:endParaRPr>
          </a:p>
          <a:p>
            <a:pPr marL="12700" marR="5080">
              <a:lnSpc>
                <a:spcPct val="111100"/>
              </a:lnSpc>
            </a:pPr>
            <a:r>
              <a:rPr sz="900" spc="-5" dirty="0">
                <a:latin typeface="Century Gothic"/>
                <a:cs typeface="Century Gothic"/>
              </a:rPr>
              <a:t>In addition all data </a:t>
            </a:r>
            <a:r>
              <a:rPr sz="900" dirty="0">
                <a:latin typeface="Century Gothic"/>
                <a:cs typeface="Century Gothic"/>
              </a:rPr>
              <a:t>will </a:t>
            </a:r>
            <a:r>
              <a:rPr sz="900" spc="-5" dirty="0">
                <a:latin typeface="Century Gothic"/>
                <a:cs typeface="Century Gothic"/>
              </a:rPr>
              <a:t>be </a:t>
            </a:r>
            <a:r>
              <a:rPr sz="900" dirty="0">
                <a:latin typeface="Century Gothic"/>
                <a:cs typeface="Century Gothic"/>
              </a:rPr>
              <a:t>collected </a:t>
            </a:r>
            <a:r>
              <a:rPr sz="900" spc="-5" dirty="0">
                <a:latin typeface="Century Gothic"/>
                <a:cs typeface="Century Gothic"/>
              </a:rPr>
              <a:t>in </a:t>
            </a:r>
            <a:r>
              <a:rPr sz="900" dirty="0">
                <a:latin typeface="Century Gothic"/>
                <a:cs typeface="Century Gothic"/>
              </a:rPr>
              <a:t>the </a:t>
            </a:r>
            <a:r>
              <a:rPr sz="900" spc="-5" dirty="0">
                <a:latin typeface="Century Gothic"/>
                <a:cs typeface="Century Gothic"/>
              </a:rPr>
              <a:t>database </a:t>
            </a:r>
            <a:r>
              <a:rPr sz="900" spc="-5" dirty="0" smtClean="0">
                <a:latin typeface="Century Gothic"/>
                <a:cs typeface="Century Gothic"/>
              </a:rPr>
              <a:t>and </a:t>
            </a:r>
            <a:r>
              <a:rPr sz="900" dirty="0">
                <a:latin typeface="Century Gothic"/>
                <a:cs typeface="Century Gothic"/>
              </a:rPr>
              <a:t>handed to clients for further monitoring </a:t>
            </a:r>
            <a:r>
              <a:rPr sz="900" spc="-5" dirty="0">
                <a:latin typeface="Century Gothic"/>
                <a:cs typeface="Century Gothic"/>
              </a:rPr>
              <a:t>by </a:t>
            </a:r>
            <a:r>
              <a:rPr sz="900" dirty="0">
                <a:latin typeface="Century Gothic"/>
                <a:cs typeface="Century Gothic"/>
              </a:rPr>
              <a:t>themselves to </a:t>
            </a:r>
            <a:r>
              <a:rPr sz="900" spc="-5" dirty="0">
                <a:latin typeface="Century Gothic"/>
                <a:cs typeface="Century Gothic"/>
              </a:rPr>
              <a:t>aid  </a:t>
            </a:r>
            <a:r>
              <a:rPr sz="900" dirty="0">
                <a:latin typeface="Century Gothic"/>
                <a:cs typeface="Century Gothic"/>
              </a:rPr>
              <a:t>with future </a:t>
            </a:r>
            <a:r>
              <a:rPr sz="900" spc="-5" dirty="0">
                <a:latin typeface="Century Gothic"/>
                <a:cs typeface="Century Gothic"/>
              </a:rPr>
              <a:t>planning by </a:t>
            </a:r>
            <a:r>
              <a:rPr sz="900" dirty="0">
                <a:latin typeface="Century Gothic"/>
                <a:cs typeface="Century Gothic"/>
              </a:rPr>
              <a:t>giving </a:t>
            </a:r>
            <a:r>
              <a:rPr sz="900" spc="-5" dirty="0">
                <a:latin typeface="Century Gothic"/>
                <a:cs typeface="Century Gothic"/>
              </a:rPr>
              <a:t>an inspection</a:t>
            </a:r>
            <a:r>
              <a:rPr sz="900" spc="-70" dirty="0">
                <a:latin typeface="Century Gothic"/>
                <a:cs typeface="Century Gothic"/>
              </a:rPr>
              <a:t> </a:t>
            </a:r>
            <a:r>
              <a:rPr sz="900" dirty="0">
                <a:latin typeface="Century Gothic"/>
                <a:cs typeface="Century Gothic"/>
              </a:rPr>
              <a:t>timeline.</a:t>
            </a:r>
          </a:p>
        </p:txBody>
      </p:sp>
      <p:sp>
        <p:nvSpPr>
          <p:cNvPr id="4" name="object 4"/>
          <p:cNvSpPr/>
          <p:nvPr/>
        </p:nvSpPr>
        <p:spPr>
          <a:xfrm>
            <a:off x="0" y="1601990"/>
            <a:ext cx="7559992" cy="23256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40899" y="462620"/>
            <a:ext cx="2345690" cy="9556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400"/>
              </a:lnSpc>
            </a:pPr>
            <a:r>
              <a:rPr spc="5" dirty="0"/>
              <a:t>API</a:t>
            </a:r>
            <a:r>
              <a:rPr spc="-5" dirty="0"/>
              <a:t> </a:t>
            </a:r>
            <a:r>
              <a:rPr spc="155" dirty="0"/>
              <a:t>570</a:t>
            </a:r>
          </a:p>
          <a:p>
            <a:pPr marL="12700" marR="5080">
              <a:lnSpc>
                <a:spcPts val="2000"/>
              </a:lnSpc>
            </a:pPr>
            <a:r>
              <a:rPr sz="1800" spc="65" dirty="0"/>
              <a:t>PIPING </a:t>
            </a:r>
            <a:r>
              <a:rPr sz="1800" spc="110" dirty="0"/>
              <a:t>INSPECTION  </a:t>
            </a:r>
            <a:r>
              <a:rPr sz="1800" spc="65" dirty="0"/>
              <a:t>AND</a:t>
            </a:r>
            <a:r>
              <a:rPr sz="1800" spc="-60" dirty="0"/>
              <a:t> </a:t>
            </a:r>
            <a:r>
              <a:rPr sz="1800" spc="45" dirty="0"/>
              <a:t>CERTIFICATION</a:t>
            </a:r>
            <a:endParaRPr sz="1800"/>
          </a:p>
        </p:txBody>
      </p:sp>
      <p:sp>
        <p:nvSpPr>
          <p:cNvPr id="6" name="object 6"/>
          <p:cNvSpPr/>
          <p:nvPr/>
        </p:nvSpPr>
        <p:spPr>
          <a:xfrm>
            <a:off x="5056378" y="4467606"/>
            <a:ext cx="2039988" cy="12508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56378" y="6093104"/>
            <a:ext cx="2039988" cy="12508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51998" y="1540802"/>
            <a:ext cx="432434" cy="162560"/>
          </a:xfrm>
          <a:custGeom>
            <a:avLst/>
            <a:gdLst/>
            <a:ahLst/>
            <a:cxnLst/>
            <a:rect l="l" t="t" r="r" b="b"/>
            <a:pathLst>
              <a:path w="432434" h="162560">
                <a:moveTo>
                  <a:pt x="432003" y="0"/>
                </a:moveTo>
                <a:lnTo>
                  <a:pt x="0" y="0"/>
                </a:lnTo>
                <a:lnTo>
                  <a:pt x="216001" y="162001"/>
                </a:lnTo>
                <a:lnTo>
                  <a:pt x="432003" y="0"/>
                </a:lnTo>
                <a:close/>
              </a:path>
            </a:pathLst>
          </a:custGeom>
          <a:solidFill>
            <a:srgbClr val="1B14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68001" y="3"/>
            <a:ext cx="4584065" cy="324485"/>
          </a:xfrm>
          <a:custGeom>
            <a:avLst/>
            <a:gdLst/>
            <a:ahLst/>
            <a:cxnLst/>
            <a:rect l="l" t="t" r="r" b="b"/>
            <a:pathLst>
              <a:path w="4584065" h="324485">
                <a:moveTo>
                  <a:pt x="0" y="0"/>
                </a:moveTo>
                <a:lnTo>
                  <a:pt x="0" y="323989"/>
                </a:lnTo>
                <a:lnTo>
                  <a:pt x="4584001" y="323989"/>
                </a:lnTo>
                <a:lnTo>
                  <a:pt x="4584001" y="0"/>
                </a:lnTo>
                <a:lnTo>
                  <a:pt x="0" y="0"/>
                </a:lnTo>
                <a:close/>
              </a:path>
            </a:pathLst>
          </a:custGeom>
          <a:solidFill>
            <a:srgbClr val="D719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322500" y="1003300"/>
            <a:ext cx="1800225" cy="523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GB" sz="2000" b="1" spc="5" dirty="0" smtClean="0">
                <a:solidFill>
                  <a:schemeClr val="tx2"/>
                </a:solidFill>
                <a:latin typeface="Century Gothic"/>
                <a:cs typeface="Century Gothic"/>
              </a:rPr>
              <a:t>murban</a:t>
            </a:r>
          </a:p>
          <a:p>
            <a:pPr marL="12700" algn="ctr">
              <a:lnSpc>
                <a:spcPct val="100000"/>
              </a:lnSpc>
            </a:pPr>
            <a:r>
              <a:rPr lang="en-GB" sz="1400" b="1" spc="5" dirty="0" smtClean="0">
                <a:solidFill>
                  <a:srgbClr val="C00000"/>
                </a:solidFill>
                <a:latin typeface="Century Gothic"/>
                <a:cs typeface="Century Gothic"/>
              </a:rPr>
              <a:t>INSPECTION</a:t>
            </a:r>
            <a:endParaRPr sz="1400" dirty="0">
              <a:solidFill>
                <a:srgbClr val="C00000"/>
              </a:solidFill>
              <a:latin typeface="Century Gothic"/>
              <a:cs typeface="Century Gothic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0" y="9972002"/>
            <a:ext cx="7560309" cy="720090"/>
          </a:xfrm>
          <a:custGeom>
            <a:avLst/>
            <a:gdLst/>
            <a:ahLst/>
            <a:cxnLst/>
            <a:rect l="l" t="t" r="r" b="b"/>
            <a:pathLst>
              <a:path w="7560309" h="720090">
                <a:moveTo>
                  <a:pt x="0" y="720001"/>
                </a:moveTo>
                <a:lnTo>
                  <a:pt x="7559992" y="720001"/>
                </a:lnTo>
                <a:lnTo>
                  <a:pt x="7559992" y="0"/>
                </a:lnTo>
                <a:lnTo>
                  <a:pt x="0" y="0"/>
                </a:lnTo>
                <a:lnTo>
                  <a:pt x="0" y="720001"/>
                </a:lnTo>
                <a:close/>
              </a:path>
            </a:pathLst>
          </a:custGeom>
          <a:solidFill>
            <a:srgbClr val="1B14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2609138" y="10218728"/>
            <a:ext cx="2344420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GB" sz="1300" b="1" spc="10" dirty="0" smtClean="0">
                <a:solidFill>
                  <a:srgbClr val="FFFFFF"/>
                </a:solidFill>
                <a:latin typeface="Century Gothic"/>
                <a:cs typeface="Century Gothic"/>
              </a:rPr>
              <a:t>www.murban-eng.com</a:t>
            </a:r>
            <a:endParaRPr sz="1300" dirty="0">
              <a:latin typeface="Century Gothic"/>
              <a:cs typeface="Century Gothic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450" y="241300"/>
            <a:ext cx="896874" cy="747235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891" y="7632700"/>
            <a:ext cx="2047475" cy="153560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159</Words>
  <Application>Microsoft Office PowerPoint</Application>
  <PresentationFormat>Custom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API 570 PIPING INSPECTION  AND CERTIFICATION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API 570 PIPING INSPECTION  AND CERTIFICATION</dc:title>
  <dc:creator>Admin</dc:creator>
  <cp:lastModifiedBy>Admin</cp:lastModifiedBy>
  <cp:revision>2</cp:revision>
  <dcterms:created xsi:type="dcterms:W3CDTF">2019-06-12T16:18:16Z</dcterms:created>
  <dcterms:modified xsi:type="dcterms:W3CDTF">2019-06-12T13:26:33Z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2014-11-18T00:00:00Z</vt:filetime>
  </property>
  <property fmtid="{D5CDD505-2E9C-101B-9397-08002B2CF9AE}" pid="3" name="Creator">
    <vt:lpwstr>Adobe InDesign CC 2014 (Windows)</vt:lpwstr>
  </property>
  <property fmtid="{D5CDD505-2E9C-101B-9397-08002B2CF9AE}" pid="4" name="LastSaved">
    <vt:filetime>2019-06-12T00:00:00Z</vt:filetime>
  </property>
</Properties>
</file>